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028" y="56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br>
              <a:rPr lang="ru-RU" altLang="ru-RU" sz="3600" b="1" kern="0" dirty="0"/>
            </a:b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6М 2021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9 августа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/>
        </p:nvSpPr>
        <p:spPr>
          <a:xfrm>
            <a:off x="-1" y="5704660"/>
            <a:ext cx="9144000" cy="646331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+ Убыток от обесценения (начисление  резерва) по нефинансовым активам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- Прибыль от восстановления убытка от обесценения (резерва) по нефинансовым активам 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93813"/>
              </p:ext>
            </p:extLst>
          </p:nvPr>
        </p:nvGraphicFramePr>
        <p:xfrm>
          <a:off x="4648200" y="1430342"/>
          <a:ext cx="4267199" cy="3964277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60 328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66 488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+10,2%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(46 358)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(51 619)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+11,3%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(28 399)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(32 359)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+13,9%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(17 959)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(19 260)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+7,2%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0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(Убыток)/Восстановление убытка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(239)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471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от операционной деятельности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13 731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15 340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+11,7%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   20 519   </a:t>
                      </a:r>
                    </a:p>
                  </a:txBody>
                  <a:tcPr marL="19050" marR="190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    22 294   </a:t>
                      </a:r>
                    </a:p>
                  </a:txBody>
                  <a:tcPr marL="19050" marR="190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8,7%</a:t>
                      </a:r>
                    </a:p>
                  </a:txBody>
                  <a:tcPr marL="19050" marR="1905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6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10 293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11 320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+10,0%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2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10 239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11 477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+12,1%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14894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12275"/>
              </p:ext>
            </p:extLst>
          </p:nvPr>
        </p:nvGraphicFramePr>
        <p:xfrm>
          <a:off x="-1" y="1430338"/>
          <a:ext cx="4572002" cy="3964281"/>
        </p:xfrm>
        <a:graphic>
          <a:graphicData uri="http://schemas.openxmlformats.org/drawingml/2006/table">
            <a:tbl>
              <a:tblPr/>
              <a:tblGrid>
                <a:gridCol w="2367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22 440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22 466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+0,1%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20 888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20 989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+0,5%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3 261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2 882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-11,6%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323,6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329,5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+1,8%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165,8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165,8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27,0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31,4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+4,4 </a:t>
                      </a:r>
                      <a:r>
                        <a:rPr lang="ru-RU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п.п</a:t>
                      </a:r>
                      <a:r>
                        <a:rPr lang="ru-RU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118CF83-F76F-4B23-8BED-29ACDC4EE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410" y="4328425"/>
            <a:ext cx="5189220" cy="170840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BFD477-F179-4D5D-A913-AB8CB848D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780" y="4250803"/>
            <a:ext cx="6207252" cy="163525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95143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1 327,82  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905,91 </a:t>
                      </a:r>
                      <a:endParaRPr lang="ru-RU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1 148 213,02  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142 707,79  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6М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6М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87CEA14-BF1A-4158-B70B-E4C9FA9BB2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1272" y="1596331"/>
            <a:ext cx="5148072" cy="163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487375C-7848-49DD-88E0-A84F41815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123" y="3884190"/>
            <a:ext cx="3518916" cy="2220468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B95978AB-EE5F-420D-B958-CFD2954E8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26" y="4175058"/>
            <a:ext cx="3438144" cy="165811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30303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24 825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28 195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+13,6%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Электроэнергия и мощность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3 574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4 164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+16,5%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28 399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32 359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+13,9%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17468" y="3697983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99812" y="1077845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55406" y="3691029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3728" y="1514831"/>
            <a:ext cx="3740149" cy="21605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топливо связан с перераспределением загрузки генерирующего оборудования между станциями, увеличением выработки электроэнергии и цен на топливо.</a:t>
            </a:r>
            <a:endParaRPr lang="ru-RU" altLang="ru-RU" sz="1200" dirty="0">
              <a:solidFill>
                <a:schemeClr val="tx1"/>
              </a:solidFill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покупную электрическую энергию и мощность обусловлен увеличением объемов и цен покупки электрической энергии на оптовом рынке на собственные нужды электростанции, а также в обеспечение поставки по РД в связи с перераспределением загрузки генерирующего оборудования между станциями.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/>
          <p:cNvCxnSpPr>
            <a:cxnSpLocks/>
          </p:cNvCxnSpPr>
          <p:nvPr/>
        </p:nvCxnSpPr>
        <p:spPr>
          <a:xfrm flipV="1">
            <a:off x="2226468" y="4312081"/>
            <a:ext cx="874713" cy="13335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+13,6%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:a16="http://schemas.microsoft.com/office/drawing/2014/main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8E761842-7007-4044-898F-4C9F4F4FD2D9}"/>
              </a:ext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94712E0-C0DA-478C-BF66-92789E83B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37" y="4565968"/>
            <a:ext cx="3982212" cy="179832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0169"/>
              </p:ext>
            </p:extLst>
          </p:nvPr>
        </p:nvGraphicFramePr>
        <p:xfrm>
          <a:off x="4677196" y="1577974"/>
          <a:ext cx="4384255" cy="4436370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92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6М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4 788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4 332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1 497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1 619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+8,1%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1 142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1 091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-4,5%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377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1 278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1 013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-20,7%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2 652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-60,6%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751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Прибыль от выбытия основных средств, прочих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(3 711)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(29)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-99,2%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778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Амортизация и износ 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6 791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6 954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+2,4%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45244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3 522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3 236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248961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17 959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19 260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+7,2%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 flipV="1">
            <a:off x="2107406" y="4930687"/>
            <a:ext cx="1099158" cy="99314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+7,2%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04788" y="1700700"/>
            <a:ext cx="4349686" cy="18281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lvl="0" indent="0" algn="just">
              <a:spcBef>
                <a:spcPct val="0"/>
              </a:spcBef>
              <a:buFontTx/>
              <a:buChar char="-"/>
            </a:pPr>
            <a:r>
              <a:rPr lang="ru-RU" altLang="ru-RU" sz="1200" dirty="0">
                <a:solidFill>
                  <a:srgbClr val="000000"/>
                </a:solidFill>
                <a:cs typeface="+mn-cs"/>
              </a:rPr>
              <a:t> Рост постоянных расходов обусловлен полученной в 1 полугодии 2020 года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marL="0" indent="0" algn="just">
              <a:buNone/>
            </a:pPr>
            <a:r>
              <a:rPr lang="ru-RU" altLang="ru-RU" sz="1200" dirty="0">
                <a:solidFill>
                  <a:schemeClr val="tx1"/>
                </a:solidFill>
              </a:rPr>
              <a:t>- Расходы на аренду уменьшились за счет прекращения аренды Адлерской ТЭС в связи с приобретением ее в собственность в декабре 2020 года. </a:t>
            </a:r>
          </a:p>
          <a:p>
            <a:pPr marL="0" indent="0" algn="just">
              <a:buNone/>
            </a:pPr>
            <a:r>
              <a:rPr lang="ru-RU" altLang="ru-RU" sz="1200" dirty="0">
                <a:solidFill>
                  <a:schemeClr val="tx1"/>
                </a:solidFill>
              </a:rPr>
              <a:t>- Снижение налогов, кроме налога на прибыль обусловлено отражением в 2021 году дохода по применению налоговой льготы по налогу на имущество предыдущих периодов.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51256" y="2512647"/>
            <a:ext cx="4095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6М 2021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276738" y="2511970"/>
            <a:ext cx="1942999" cy="24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 flipV="1">
            <a:off x="894522" y="3332922"/>
            <a:ext cx="708991" cy="9607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041834" y="3145804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+8,7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5931246-0F52-4615-96ED-294FEEF44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060" y="2978559"/>
            <a:ext cx="6364224" cy="2822448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AE1B489-F734-47FD-8BDD-241FAE2DF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032" y="3254801"/>
            <a:ext cx="2554445" cy="22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30 июня 2021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217612" y="2635665"/>
            <a:ext cx="877048" cy="11524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72182" y="2517331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-15</a:t>
            </a:r>
            <a:r>
              <a:rPr lang="en-US" sz="1050" spc="-10" dirty="0">
                <a:solidFill>
                  <a:srgbClr val="0079C2"/>
                </a:solidFill>
              </a:rPr>
              <a:t>,</a:t>
            </a:r>
            <a:r>
              <a:rPr lang="ru-RU" sz="1050" spc="-10" dirty="0">
                <a:solidFill>
                  <a:srgbClr val="0079C2"/>
                </a:solidFill>
              </a:rPr>
              <a:t>4%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>
            <a:cxnSpLocks/>
            <a:endCxn id="15" idx="2"/>
          </p:cNvCxnSpPr>
          <p:nvPr/>
        </p:nvCxnSpPr>
        <p:spPr>
          <a:xfrm>
            <a:off x="6989843" y="2854288"/>
            <a:ext cx="1028619" cy="7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1,32</a:t>
            </a:r>
          </a:p>
        </p:txBody>
      </p:sp>
      <p:sp>
        <p:nvSpPr>
          <p:cNvPr id="15" name="Oval 7"/>
          <p:cNvSpPr/>
          <p:nvPr/>
        </p:nvSpPr>
        <p:spPr>
          <a:xfrm>
            <a:off x="8018462" y="2750889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1,06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, </a:t>
            </a:r>
            <a:r>
              <a:rPr lang="ru-RU" altLang="ru-RU" sz="1200" dirty="0" err="1">
                <a:solidFill>
                  <a:srgbClr val="0079C2"/>
                </a:solidFill>
              </a:rPr>
              <a:t>скорр</a:t>
            </a:r>
            <a:r>
              <a:rPr lang="ru-RU" altLang="ru-RU" sz="1200" dirty="0">
                <a:solidFill>
                  <a:srgbClr val="0079C2"/>
                </a:solidFill>
              </a:rPr>
              <a:t>.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00F7C75-9952-4FF5-86F1-50B9BC4FA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954" y="2184082"/>
            <a:ext cx="2955036" cy="3334512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FA93C19A-F7B2-4C32-84BD-8D5636AEB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2" y="2415986"/>
            <a:ext cx="3364992" cy="317144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21818D2-B9DA-4B26-A7A4-38D3E6B6E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5391" y="2173125"/>
            <a:ext cx="2865368" cy="3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6М 2021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23073</TotalTime>
  <Words>1204</Words>
  <Application>Microsoft Office PowerPoint</Application>
  <PresentationFormat>Экран (4:3)</PresentationFormat>
  <Paragraphs>204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</vt:lpstr>
      <vt:lpstr>Arial Narrow</vt:lpstr>
      <vt:lpstr>Symbol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Alexander Melnikov</cp:lastModifiedBy>
  <cp:revision>407</cp:revision>
  <cp:lastPrinted>2020-08-05T07:27:55Z</cp:lastPrinted>
  <dcterms:created xsi:type="dcterms:W3CDTF">2009-07-15T11:37:47Z</dcterms:created>
  <dcterms:modified xsi:type="dcterms:W3CDTF">2021-08-09T09:36:33Z</dcterms:modified>
</cp:coreProperties>
</file>